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348" r:id="rId5"/>
    <p:sldId id="355" r:id="rId6"/>
    <p:sldId id="310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15" r:id="rId17"/>
    <p:sldId id="366" r:id="rId18"/>
    <p:sldId id="367" r:id="rId19"/>
    <p:sldId id="371" r:id="rId20"/>
    <p:sldId id="372" r:id="rId21"/>
    <p:sldId id="370" r:id="rId22"/>
    <p:sldId id="373" r:id="rId23"/>
    <p:sldId id="374" r:id="rId24"/>
    <p:sldId id="352" r:id="rId25"/>
    <p:sldId id="375" r:id="rId26"/>
    <p:sldId id="369" r:id="rId27"/>
    <p:sldId id="351" r:id="rId28"/>
    <p:sldId id="261" r:id="rId29"/>
    <p:sldId id="365" r:id="rId30"/>
    <p:sldId id="321" r:id="rId31"/>
    <p:sldId id="343" r:id="rId32"/>
    <p:sldId id="320" r:id="rId33"/>
    <p:sldId id="323" r:id="rId34"/>
    <p:sldId id="324" r:id="rId35"/>
    <p:sldId id="349" r:id="rId36"/>
    <p:sldId id="325" r:id="rId37"/>
    <p:sldId id="326" r:id="rId38"/>
    <p:sldId id="327" r:id="rId39"/>
    <p:sldId id="328" r:id="rId40"/>
    <p:sldId id="329" r:id="rId41"/>
    <p:sldId id="330" r:id="rId42"/>
    <p:sldId id="353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262" r:id="rId53"/>
    <p:sldId id="340" r:id="rId54"/>
    <p:sldId id="342" r:id="rId55"/>
    <p:sldId id="344" r:id="rId56"/>
    <p:sldId id="346" r:id="rId57"/>
    <p:sldId id="350" r:id="rId58"/>
    <p:sldId id="347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52" autoAdjust="0"/>
    <p:restoredTop sz="93678" autoAdjust="0"/>
  </p:normalViewPr>
  <p:slideViewPr>
    <p:cSldViewPr snapToGrid="0">
      <p:cViewPr>
        <p:scale>
          <a:sx n="70" d="100"/>
          <a:sy n="70" d="100"/>
        </p:scale>
        <p:origin x="1085" y="-125"/>
      </p:cViewPr>
      <p:guideLst/>
    </p:cSldViewPr>
  </p:slideViewPr>
  <p:outlineViewPr>
    <p:cViewPr>
      <p:scale>
        <a:sx n="33" d="100"/>
        <a:sy n="33" d="100"/>
      </p:scale>
      <p:origin x="0" y="-187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79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5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9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7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6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7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9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9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8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3A491-DCAD-4466-A46C-109358C404B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3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6.png"/><Relationship Id="rId7" Type="http://schemas.openxmlformats.org/officeDocument/2006/relationships/image" Target="../media/image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4.png"/><Relationship Id="rId4" Type="http://schemas.openxmlformats.org/officeDocument/2006/relationships/image" Target="../media/image73.png"/><Relationship Id="rId9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0696" y="2019431"/>
            <a:ext cx="7763557" cy="2123364"/>
          </a:xfrm>
        </p:spPr>
        <p:txBody>
          <a:bodyPr>
            <a:noAutofit/>
          </a:bodyPr>
          <a:lstStyle/>
          <a:p>
            <a:r>
              <a:rPr lang="en-US" sz="3200" dirty="0" err="1"/>
              <a:t>Algoritmo</a:t>
            </a:r>
            <a:r>
              <a:rPr lang="en-US" sz="3200" dirty="0"/>
              <a:t> Gen</a:t>
            </a:r>
            <a:r>
              <a:rPr lang="es-PE" sz="3200" dirty="0"/>
              <a:t>ético </a:t>
            </a:r>
            <a:r>
              <a:rPr lang="es-PE" sz="3200" dirty="0" err="1"/>
              <a:t>Multiobjetivo</a:t>
            </a:r>
            <a:r>
              <a:rPr lang="es-PE" sz="3200" dirty="0"/>
              <a:t> para la Optimización de la Distribución de Ayuda Humanitaria en Caso de Desastres Naturales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8074" y="5137550"/>
            <a:ext cx="4027852" cy="10481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Robert Alonso Aduviri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Choque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650696" y="4838569"/>
            <a:ext cx="7682593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2" descr="Resultado de imagen para pucp logo">
            <a:extLst>
              <a:ext uri="{FF2B5EF4-FFF2-40B4-BE49-F238E27FC236}">
                <a16:creationId xmlns:a16="http://schemas.microsoft.com/office/drawing/2014/main" id="{6BE47901-61AF-4016-930D-30E29F78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094" y="510581"/>
            <a:ext cx="3228392" cy="148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75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56578E-BC16-44D4-9ECC-29941A6E8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3" y="1111568"/>
            <a:ext cx="4127755" cy="2787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F70A02-7C4F-469D-BD70-7E806CE8B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843" y="1193766"/>
            <a:ext cx="4200165" cy="2724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67C05F-E3AA-452B-9ACD-A71A0F2DA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63" y="3994527"/>
            <a:ext cx="4164601" cy="2677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77562A-DF8B-4AF5-B8AC-F9F9D90C2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237" y="4416585"/>
            <a:ext cx="3655378" cy="3381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5AA7AF-4A0D-4AEF-BC36-7D197D083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87" y="4730907"/>
            <a:ext cx="2205038" cy="1531436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3E6EC6AA-813C-48E6-8858-07A78BFD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58" y="138537"/>
            <a:ext cx="4692930" cy="723720"/>
          </a:xfrm>
        </p:spPr>
        <p:txBody>
          <a:bodyPr>
            <a:normAutofit/>
          </a:bodyPr>
          <a:lstStyle/>
          <a:p>
            <a:r>
              <a:rPr lang="es-PE" sz="3200" dirty="0"/>
              <a:t>Anexos</a:t>
            </a:r>
            <a:endParaRPr lang="en-US" sz="3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7FFE76-FD04-4196-90BC-B6016A7A287B}"/>
              </a:ext>
            </a:extLst>
          </p:cNvPr>
          <p:cNvCxnSpPr>
            <a:cxnSpLocks/>
          </p:cNvCxnSpPr>
          <p:nvPr/>
        </p:nvCxnSpPr>
        <p:spPr>
          <a:xfrm>
            <a:off x="270392" y="865027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67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AE3EF-D869-4CA3-836F-68D013C7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940357"/>
            <a:ext cx="7181850" cy="3376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47D91D-BDBC-4B72-AAA9-B259F476904D}"/>
              </a:ext>
            </a:extLst>
          </p:cNvPr>
          <p:cNvSpPr txBox="1"/>
          <p:nvPr/>
        </p:nvSpPr>
        <p:spPr>
          <a:xfrm>
            <a:off x="843790" y="5480792"/>
            <a:ext cx="758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overview of the steps that compose the KDD process. (Fayyad et al. 1996a)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9F0EF-5812-4351-99A4-F855DF265411}"/>
              </a:ext>
            </a:extLst>
          </p:cNvPr>
          <p:cNvSpPr txBox="1"/>
          <p:nvPr/>
        </p:nvSpPr>
        <p:spPr>
          <a:xfrm>
            <a:off x="1672662" y="2701400"/>
            <a:ext cx="42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</a:rPr>
              <a:t>✓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8CA9DA3-83D0-428A-B10C-95A88B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31" y="545994"/>
            <a:ext cx="4692930" cy="723720"/>
          </a:xfrm>
        </p:spPr>
        <p:txBody>
          <a:bodyPr>
            <a:normAutofit/>
          </a:bodyPr>
          <a:lstStyle/>
          <a:p>
            <a:r>
              <a:rPr lang="es-PE" sz="3200" dirty="0"/>
              <a:t>Proceso KDD</a:t>
            </a:r>
            <a:endParaRPr lang="en-US" sz="32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D17414-152B-44EE-A359-D00EE7CFA306}"/>
              </a:ext>
            </a:extLst>
          </p:cNvPr>
          <p:cNvCxnSpPr>
            <a:cxnSpLocks/>
          </p:cNvCxnSpPr>
          <p:nvPr/>
        </p:nvCxnSpPr>
        <p:spPr>
          <a:xfrm>
            <a:off x="357143" y="1348351"/>
            <a:ext cx="837016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34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DB3F70-8C2F-429B-9306-81A6BF06F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77" y="4346849"/>
            <a:ext cx="2871788" cy="2337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E4231-D11B-4877-83E2-D2C11FCA2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778" y="4318436"/>
            <a:ext cx="2581276" cy="23940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7DCE3F-1784-47E6-8C2F-C08F2619E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475" y="1017370"/>
            <a:ext cx="6778148" cy="3497112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149A5FDF-C29F-442D-BAF6-3D05611C489D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4692930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Preprocesamiento</a:t>
            </a:r>
            <a:endParaRPr lang="en-US" sz="3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C45238-201C-4523-A3DB-D59CDD040B49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16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EF78AE-950A-4ED0-A6E3-A3F0E8E94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60" y="1194616"/>
            <a:ext cx="7130239" cy="52674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4438CCAA-31DC-411B-A759-4223446C7102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4692930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Preprocesamiento</a:t>
            </a:r>
            <a:endParaRPr lang="en-US" sz="3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5263A5-1976-481E-9B3A-9A903DE46690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08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A7F91C-DAA5-417E-8745-DB4BB08EA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517" y="1128466"/>
            <a:ext cx="5725234" cy="1201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E5B88A-735F-4ECB-AF3E-ABA5AAE63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72" y="2481135"/>
            <a:ext cx="8821056" cy="4053659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DC2B466-2216-4A74-AC4F-C4D0F14E7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59" y="246339"/>
            <a:ext cx="4692930" cy="723720"/>
          </a:xfrm>
        </p:spPr>
        <p:txBody>
          <a:bodyPr>
            <a:normAutofit/>
          </a:bodyPr>
          <a:lstStyle/>
          <a:p>
            <a:r>
              <a:rPr lang="es-PE" sz="3200" dirty="0"/>
              <a:t>Integración</a:t>
            </a:r>
            <a:endParaRPr lang="en-US" sz="3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9ABDAC-53DC-4711-B2C3-3C7935DD2B0B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86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0E93005-E7DA-45E5-8408-C03DE50119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59" y="1281361"/>
            <a:ext cx="8054518" cy="49897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FA9DAA-DB82-4CB3-BF25-377267A32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29" y="2950900"/>
            <a:ext cx="7950341" cy="2042129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C5706A85-4759-4617-9807-4526CD0C1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59" y="246339"/>
            <a:ext cx="4692930" cy="723720"/>
          </a:xfrm>
        </p:spPr>
        <p:txBody>
          <a:bodyPr>
            <a:normAutofit/>
          </a:bodyPr>
          <a:lstStyle/>
          <a:p>
            <a:r>
              <a:rPr lang="es-PE" sz="3200" dirty="0"/>
              <a:t>Visualización</a:t>
            </a:r>
            <a:endParaRPr lang="en-U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854AF0-79AC-4A03-957A-A3ADB048DF37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88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7226E4-B1DA-4839-B60D-D2EC3D230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85" y="1325411"/>
            <a:ext cx="4524721" cy="2013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ACF32D-78A1-421D-9796-FE216D62A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00"/>
          <a:stretch/>
        </p:blipFill>
        <p:spPr>
          <a:xfrm>
            <a:off x="5041612" y="1245230"/>
            <a:ext cx="3701537" cy="2063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8F770-B175-431D-ADCB-676E6F59B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54" y="3716728"/>
            <a:ext cx="3800475" cy="1266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94BD3A-8A03-42F0-8A9C-20C66891AA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791" r="41480"/>
          <a:stretch/>
        </p:blipFill>
        <p:spPr>
          <a:xfrm>
            <a:off x="2062105" y="5266684"/>
            <a:ext cx="5678557" cy="11239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C633B4-DA12-4EA1-A61B-E2DFB3A3049F}"/>
              </a:ext>
            </a:extLst>
          </p:cNvPr>
          <p:cNvSpPr/>
          <p:nvPr/>
        </p:nvSpPr>
        <p:spPr>
          <a:xfrm>
            <a:off x="4674330" y="3788296"/>
            <a:ext cx="600075" cy="37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6A02B964-DF65-41C8-A36B-932CAB1F85E7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4692930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Geolocalización</a:t>
            </a:r>
            <a:endParaRPr lang="en-US" sz="32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639BF6-7B05-4566-889A-7048269A1C14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F1BD779-7C3B-4E82-905E-081A0074EC0A}"/>
              </a:ext>
            </a:extLst>
          </p:cNvPr>
          <p:cNvSpPr txBox="1"/>
          <p:nvPr/>
        </p:nvSpPr>
        <p:spPr>
          <a:xfrm>
            <a:off x="6230149" y="3934641"/>
            <a:ext cx="1573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107 </a:t>
            </a:r>
            <a:r>
              <a:rPr lang="en-US" sz="2400" b="1" dirty="0"/>
              <a:t>/ 113</a:t>
            </a:r>
          </a:p>
          <a:p>
            <a:pPr algn="ctr"/>
            <a:r>
              <a:rPr lang="en-US" sz="2400" b="1" dirty="0">
                <a:solidFill>
                  <a:schemeClr val="accent6"/>
                </a:solidFill>
              </a:rPr>
              <a:t>94.69%</a:t>
            </a:r>
          </a:p>
        </p:txBody>
      </p:sp>
    </p:spTree>
    <p:extLst>
      <p:ext uri="{BB962C8B-B14F-4D97-AF65-F5344CB8AC3E}">
        <p14:creationId xmlns:p14="http://schemas.microsoft.com/office/powerpoint/2010/main" val="51861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150D8C-3FFA-4A3A-BFA2-31D0F6759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8" y="1350160"/>
            <a:ext cx="8354424" cy="50597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DC930A-8857-4BD7-B83F-AC9143719445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4692930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Geolocalización</a:t>
            </a:r>
            <a:endParaRPr lang="en-US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299485-6833-4E11-A876-AD508381F108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375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F67A9-4258-47CF-8BAC-0E1EC479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9" y="1381134"/>
            <a:ext cx="8359122" cy="5084272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95D5447-73C8-40F7-96FF-60958FC5B88C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4692930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Geolocalización</a:t>
            </a:r>
            <a:endParaRPr lang="en-U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325F97-07D5-447F-A224-769F2F167F83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191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149A5FDF-C29F-442D-BAF6-3D05611C489D}"/>
              </a:ext>
            </a:extLst>
          </p:cNvPr>
          <p:cNvSpPr txBox="1">
            <a:spLocks/>
          </p:cNvSpPr>
          <p:nvPr/>
        </p:nvSpPr>
        <p:spPr>
          <a:xfrm>
            <a:off x="441358" y="246339"/>
            <a:ext cx="5990333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Preprocesamiento (Almacenes)</a:t>
            </a:r>
            <a:endParaRPr lang="en-US" sz="3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C45238-201C-4523-A3DB-D59CDD040B49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5A4367-F17B-4F59-8D66-F63BA1FE0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49" y="1355289"/>
            <a:ext cx="4668043" cy="3303207"/>
          </a:xfrm>
          <a:prstGeom prst="rect">
            <a:avLst/>
          </a:prstGeom>
        </p:spPr>
      </p:pic>
      <p:pic>
        <p:nvPicPr>
          <p:cNvPr id="1026" name="Picture 2" descr="Image result for excel icon">
            <a:extLst>
              <a:ext uri="{FF2B5EF4-FFF2-40B4-BE49-F238E27FC236}">
                <a16:creationId xmlns:a16="http://schemas.microsoft.com/office/drawing/2014/main" id="{9644CD65-A917-47BC-B6CF-6107A6DF8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74" y="2641671"/>
            <a:ext cx="990256" cy="97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262456B-BA40-4E2F-87B2-D5A64E106735}"/>
              </a:ext>
            </a:extLst>
          </p:cNvPr>
          <p:cNvSpPr/>
          <p:nvPr/>
        </p:nvSpPr>
        <p:spPr>
          <a:xfrm>
            <a:off x="5928981" y="2810862"/>
            <a:ext cx="741404" cy="63409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BB9F6-A84B-4818-BBCF-B5226049FF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7"/>
          <a:stretch/>
        </p:blipFill>
        <p:spPr>
          <a:xfrm>
            <a:off x="1733097" y="4950029"/>
            <a:ext cx="5677805" cy="145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7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2197508"/>
            <a:ext cx="7886700" cy="40254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2"/>
                </a:solidFill>
              </a:rPr>
              <a:t>Contexto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2"/>
                </a:solidFill>
              </a:rPr>
              <a:t>Formulación del modelo de optimización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Construcción de la instancia del problema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Próximos pasos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Anexos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84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149A5FDF-C29F-442D-BAF6-3D05611C489D}"/>
              </a:ext>
            </a:extLst>
          </p:cNvPr>
          <p:cNvSpPr txBox="1">
            <a:spLocks/>
          </p:cNvSpPr>
          <p:nvPr/>
        </p:nvSpPr>
        <p:spPr>
          <a:xfrm>
            <a:off x="441358" y="246339"/>
            <a:ext cx="5990333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Preprocesamiento (Almacenes)</a:t>
            </a:r>
            <a:endParaRPr lang="en-US" sz="3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C45238-201C-4523-A3DB-D59CDD040B49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06BB9F6-A84B-4818-BBCF-B5226049F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7"/>
          <a:stretch/>
        </p:blipFill>
        <p:spPr>
          <a:xfrm>
            <a:off x="549173" y="1476241"/>
            <a:ext cx="4854800" cy="12445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D1BA16-123C-4988-A7ED-155F0C4A6727}"/>
              </a:ext>
            </a:extLst>
          </p:cNvPr>
          <p:cNvSpPr txBox="1"/>
          <p:nvPr/>
        </p:nvSpPr>
        <p:spPr>
          <a:xfrm>
            <a:off x="6200829" y="1663790"/>
            <a:ext cx="1573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/>
                </a:solidFill>
              </a:rPr>
              <a:t>101</a:t>
            </a:r>
            <a:r>
              <a:rPr lang="en-US" sz="2400" b="1" dirty="0">
                <a:solidFill>
                  <a:schemeClr val="accent6"/>
                </a:solidFill>
              </a:rPr>
              <a:t> </a:t>
            </a:r>
            <a:r>
              <a:rPr lang="en-US" sz="2400" b="1" dirty="0"/>
              <a:t>/ 162</a:t>
            </a:r>
          </a:p>
          <a:p>
            <a:pPr algn="ctr"/>
            <a:r>
              <a:rPr lang="en-US" sz="2400" b="1" dirty="0">
                <a:solidFill>
                  <a:schemeClr val="accent4"/>
                </a:solidFill>
              </a:rPr>
              <a:t>62.34%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63F1CD-4386-461C-9C01-BD2728A0D3F9}"/>
              </a:ext>
            </a:extLst>
          </p:cNvPr>
          <p:cNvSpPr txBox="1"/>
          <p:nvPr/>
        </p:nvSpPr>
        <p:spPr>
          <a:xfrm>
            <a:off x="6200828" y="2960704"/>
            <a:ext cx="1573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145 </a:t>
            </a:r>
            <a:r>
              <a:rPr lang="en-US" sz="2400" b="1" dirty="0"/>
              <a:t>/ 162</a:t>
            </a:r>
          </a:p>
          <a:p>
            <a:pPr algn="ctr"/>
            <a:r>
              <a:rPr lang="en-US" sz="2400" b="1" dirty="0">
                <a:solidFill>
                  <a:schemeClr val="accent6"/>
                </a:solidFill>
              </a:rPr>
              <a:t>89.50%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66B6D6-12ED-49E8-A9E3-0F73D9225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997" y="2901346"/>
            <a:ext cx="1558976" cy="1055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443B3B-FECD-40A8-A78F-E1A55F09D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328" y="4215818"/>
            <a:ext cx="6073343" cy="2176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9AEEEA-E0DB-46B8-9A2C-904ADAE5F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58" y="2909234"/>
            <a:ext cx="2913289" cy="103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8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95D5447-73C8-40F7-96FF-60958FC5B88C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5545490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Geolocalización (Almacenes)</a:t>
            </a:r>
            <a:endParaRPr lang="en-U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325F97-07D5-447F-A224-769F2F167F83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6A02868-0582-4EB7-A4D5-1010BC7E3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85" y="1389291"/>
            <a:ext cx="8367230" cy="50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88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95D5447-73C8-40F7-96FF-60958FC5B88C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5360138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Geolocalización (Almacenes)</a:t>
            </a:r>
            <a:endParaRPr lang="en-U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325F97-07D5-447F-A224-769F2F167F83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D18B9C8-9324-4DB9-82AB-4BC5A676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"/>
          <a:stretch/>
        </p:blipFill>
        <p:spPr>
          <a:xfrm>
            <a:off x="330754" y="1414848"/>
            <a:ext cx="8482492" cy="50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93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95D5447-73C8-40F7-96FF-60958FC5B88C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5360138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Geolocalización</a:t>
            </a:r>
            <a:endParaRPr lang="en-U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325F97-07D5-447F-A224-769F2F167F83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D18B9C8-9324-4DB9-82AB-4BC5A676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62" t="1250" r="21744"/>
          <a:stretch/>
        </p:blipFill>
        <p:spPr>
          <a:xfrm>
            <a:off x="197706" y="1377778"/>
            <a:ext cx="4300151" cy="50756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785916-864A-4634-BE9E-D0859EA75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8" t="1259" r="8047"/>
          <a:stretch/>
        </p:blipFill>
        <p:spPr>
          <a:xfrm>
            <a:off x="4646142" y="1377778"/>
            <a:ext cx="4300152" cy="50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23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D9282F6-2B3A-47DB-9EAD-997BBC5A2608}"/>
              </a:ext>
            </a:extLst>
          </p:cNvPr>
          <p:cNvSpPr txBox="1"/>
          <p:nvPr/>
        </p:nvSpPr>
        <p:spPr>
          <a:xfrm>
            <a:off x="1684959" y="5721178"/>
            <a:ext cx="565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Representaci</a:t>
            </a:r>
            <a:r>
              <a:rPr lang="es-PE" dirty="0" err="1"/>
              <a:t>ón</a:t>
            </a:r>
            <a:r>
              <a:rPr lang="es-PE" dirty="0"/>
              <a:t> y Estructuras de Datos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77FD24-0493-4D5C-AB6C-818CB700CAE9}"/>
              </a:ext>
            </a:extLst>
          </p:cNvPr>
          <p:cNvSpPr txBox="1">
            <a:spLocks/>
          </p:cNvSpPr>
          <p:nvPr/>
        </p:nvSpPr>
        <p:spPr>
          <a:xfrm>
            <a:off x="413565" y="239374"/>
            <a:ext cx="4975139" cy="928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600"/>
              <a:t>Próximos pasos</a:t>
            </a:r>
            <a:endParaRPr lang="en-US" sz="3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D40AF6-8E31-429E-B91A-6DC6D8BE9A83}"/>
              </a:ext>
            </a:extLst>
          </p:cNvPr>
          <p:cNvCxnSpPr/>
          <p:nvPr/>
        </p:nvCxnSpPr>
        <p:spPr>
          <a:xfrm>
            <a:off x="413565" y="113682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B4A78E-474D-4450-A4F0-D067A7A09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62" t="1250" r="21744"/>
          <a:stretch/>
        </p:blipFill>
        <p:spPr>
          <a:xfrm>
            <a:off x="1014134" y="1526831"/>
            <a:ext cx="1435151" cy="1693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845827-8E17-456D-94FB-F97A578B9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8" t="1259" r="8047"/>
          <a:stretch/>
        </p:blipFill>
        <p:spPr>
          <a:xfrm>
            <a:off x="1014134" y="3489607"/>
            <a:ext cx="1435151" cy="1693981"/>
          </a:xfrm>
          <a:prstGeom prst="rect">
            <a:avLst/>
          </a:prstGeom>
        </p:spPr>
      </p:pic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3F6A6FF2-912A-4DE0-90B7-1E0489872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20788" y="2117261"/>
            <a:ext cx="2084612" cy="262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distance matrix cities">
            <a:extLst>
              <a:ext uri="{FF2B5EF4-FFF2-40B4-BE49-F238E27FC236}">
                <a16:creationId xmlns:a16="http://schemas.microsoft.com/office/drawing/2014/main" id="{B7220CCB-928C-44CF-8637-1DF556CA0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875" y="2229279"/>
            <a:ext cx="2909680" cy="140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ECA39F-D29C-4837-AD2B-89E112129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003" y="4026142"/>
            <a:ext cx="2658863" cy="8803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1094368-E85B-4FCF-B236-2FB7294BCF10}"/>
              </a:ext>
            </a:extLst>
          </p:cNvPr>
          <p:cNvSpPr/>
          <p:nvPr/>
        </p:nvSpPr>
        <p:spPr>
          <a:xfrm>
            <a:off x="7651573" y="3960359"/>
            <a:ext cx="600075" cy="37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86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D9282F6-2B3A-47DB-9EAD-997BBC5A2608}"/>
              </a:ext>
            </a:extLst>
          </p:cNvPr>
          <p:cNvSpPr txBox="1"/>
          <p:nvPr/>
        </p:nvSpPr>
        <p:spPr>
          <a:xfrm>
            <a:off x="1684959" y="5721178"/>
            <a:ext cx="565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Optimización </a:t>
            </a:r>
            <a:r>
              <a:rPr lang="es-PE" dirty="0" err="1"/>
              <a:t>Multiobjetivo</a:t>
            </a:r>
            <a:r>
              <a:rPr lang="es-PE" dirty="0"/>
              <a:t> </a:t>
            </a:r>
            <a:r>
              <a:rPr lang="en-US" dirty="0"/>
              <a:t>+ GA</a:t>
            </a:r>
            <a:r>
              <a:rPr lang="es-PE" dirty="0"/>
              <a:t>: Non-</a:t>
            </a:r>
            <a:r>
              <a:rPr lang="es-PE" dirty="0" err="1"/>
              <a:t>dominated</a:t>
            </a:r>
            <a:r>
              <a:rPr lang="es-PE" dirty="0"/>
              <a:t> </a:t>
            </a:r>
            <a:r>
              <a:rPr lang="es-PE" dirty="0" err="1"/>
              <a:t>Sorting</a:t>
            </a:r>
            <a:r>
              <a:rPr lang="es-PE" dirty="0"/>
              <a:t> </a:t>
            </a:r>
            <a:r>
              <a:rPr lang="es-PE" dirty="0" err="1"/>
              <a:t>Genetic</a:t>
            </a:r>
            <a:r>
              <a:rPr lang="es-PE" dirty="0"/>
              <a:t> </a:t>
            </a:r>
            <a:r>
              <a:rPr lang="es-PE" dirty="0" err="1"/>
              <a:t>Algorithm</a:t>
            </a:r>
            <a:r>
              <a:rPr lang="es-PE" dirty="0"/>
              <a:t> II (NSGA-II)</a:t>
            </a:r>
            <a:endParaRPr lang="en-US" dirty="0"/>
          </a:p>
        </p:txBody>
      </p:sp>
      <p:pic>
        <p:nvPicPr>
          <p:cNvPr id="2050" name="Picture 2" descr="http://project7.ir/wp-content/uploads/Kapovich-Genetic_Algorithm-1024x776.jpg">
            <a:extLst>
              <a:ext uri="{FF2B5EF4-FFF2-40B4-BE49-F238E27FC236}">
                <a16:creationId xmlns:a16="http://schemas.microsoft.com/office/drawing/2014/main" id="{395A2CE4-70C3-479C-8044-4066C363ED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07" y="1827602"/>
            <a:ext cx="4547386" cy="344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677FD24-0493-4D5C-AB6C-818CB700CAE9}"/>
              </a:ext>
            </a:extLst>
          </p:cNvPr>
          <p:cNvSpPr txBox="1">
            <a:spLocks/>
          </p:cNvSpPr>
          <p:nvPr/>
        </p:nvSpPr>
        <p:spPr>
          <a:xfrm>
            <a:off x="413565" y="239374"/>
            <a:ext cx="4975139" cy="928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600"/>
              <a:t>Próximos pasos</a:t>
            </a:r>
            <a:endParaRPr lang="en-US" sz="3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D40AF6-8E31-429E-B91A-6DC6D8BE9A83}"/>
              </a:ext>
            </a:extLst>
          </p:cNvPr>
          <p:cNvCxnSpPr/>
          <p:nvPr/>
        </p:nvCxnSpPr>
        <p:spPr>
          <a:xfrm>
            <a:off x="413565" y="113682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026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5FFD3F-5FE0-42A3-A8A6-B628E5946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175" y="1813739"/>
            <a:ext cx="4819650" cy="3514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9282F6-2B3A-47DB-9EAD-997BBC5A2608}"/>
              </a:ext>
            </a:extLst>
          </p:cNvPr>
          <p:cNvSpPr txBox="1"/>
          <p:nvPr/>
        </p:nvSpPr>
        <p:spPr>
          <a:xfrm>
            <a:off x="2363703" y="572117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Optimización </a:t>
            </a:r>
            <a:r>
              <a:rPr lang="es-PE" dirty="0" err="1"/>
              <a:t>Multiobjetivo</a:t>
            </a:r>
            <a:r>
              <a:rPr lang="es-PE" dirty="0"/>
              <a:t>: Frente de Pareto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E51442-0806-480F-85A6-062333862D1B}"/>
              </a:ext>
            </a:extLst>
          </p:cNvPr>
          <p:cNvSpPr txBox="1">
            <a:spLocks/>
          </p:cNvSpPr>
          <p:nvPr/>
        </p:nvSpPr>
        <p:spPr>
          <a:xfrm>
            <a:off x="413565" y="239374"/>
            <a:ext cx="4975139" cy="928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600"/>
              <a:t>Próximos pasos</a:t>
            </a:r>
            <a:endParaRPr lang="en-US" sz="3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CF85A4-FF0B-4246-B491-54E2D23496C2}"/>
              </a:ext>
            </a:extLst>
          </p:cNvPr>
          <p:cNvCxnSpPr/>
          <p:nvPr/>
        </p:nvCxnSpPr>
        <p:spPr>
          <a:xfrm>
            <a:off x="413565" y="113682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946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1918742"/>
            <a:ext cx="7886700" cy="430425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PE" sz="2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lark, A. and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Culkin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B. (2013). A Network Transshipment Model for Planning Humanitarian Relief Operations after a Natural Disaster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Deb, K. et al. (2002). A Fast and Elitist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Multiobjective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Genetic Algorithm: NSGA-II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Fayyad, U. et al. (1996). From Data Mining to Knowledge Discovery in Databases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Instituto Nacional de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Defensa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Civil (2008).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Lecciones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Aprendidas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del Sur</a:t>
            </a:r>
          </a:p>
          <a:p>
            <a:pPr algn="just">
              <a:lnSpc>
                <a:spcPct val="100000"/>
              </a:lnSpc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Presidencia del Consejo de Ministros, Secretaría de Gestión del Riesgo de Desastres (2017). Plan Multisectorial ante Heladas y Friaje 2017</a:t>
            </a:r>
          </a:p>
          <a:p>
            <a:pPr algn="just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Vitoriano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B.,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Ortuño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M., Tirado, G. and Montero, J. (2011). A multi-criteria optimization model for humanitarian aid distribution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079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Objetivos Específicos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E9758A-2F12-4903-A846-173D165E5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4728"/>
            <a:ext cx="7886700" cy="4351338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s-PE" dirty="0"/>
              <a:t>Construir la instancia del problema de distribución de ayuda humanitaria basada en un escenario real.</a:t>
            </a:r>
            <a:endParaRPr lang="en-US" dirty="0"/>
          </a:p>
          <a:p>
            <a:pPr lvl="0"/>
            <a:r>
              <a:rPr lang="es-PE" dirty="0"/>
              <a:t>Definir la formulación de la función objetivo, restricciones, variables de decisión y parámetros del problema de distribución de ayuda humanitaria. </a:t>
            </a:r>
            <a:endParaRPr lang="en-US" dirty="0"/>
          </a:p>
          <a:p>
            <a:pPr lvl="0"/>
            <a:r>
              <a:rPr lang="es-PE" dirty="0"/>
              <a:t>Definir y diseñar las estructuras de datos, función de aptitud y operadores del algoritmo genético.</a:t>
            </a:r>
            <a:endParaRPr lang="en-US" dirty="0"/>
          </a:p>
          <a:p>
            <a:pPr lvl="0"/>
            <a:r>
              <a:rPr lang="es-PE" dirty="0"/>
              <a:t>Implementar el algoritmo genético para la resolución del problema de distribución de ayuda humanitaria.</a:t>
            </a:r>
            <a:endParaRPr lang="en-US" dirty="0"/>
          </a:p>
          <a:p>
            <a:pPr lvl="0"/>
            <a:r>
              <a:rPr lang="es-PE" dirty="0"/>
              <a:t>Diseñar e implementar un programa lineal a partir de la formulación del problema de optimización.</a:t>
            </a:r>
            <a:endParaRPr lang="en-US" dirty="0"/>
          </a:p>
          <a:p>
            <a:pPr lvl="0"/>
            <a:r>
              <a:rPr lang="es-PE" dirty="0"/>
              <a:t>Diseñar y desarrollar la experimentación numérica para comparar el desempeño del algoritmo genético con el método de programación lineal.</a:t>
            </a:r>
            <a:endParaRPr lang="en-US" dirty="0"/>
          </a:p>
          <a:p>
            <a:pPr lvl="0"/>
            <a:r>
              <a:rPr lang="es-PE" dirty="0"/>
              <a:t>Desarrollar la interfaz de usuario para la ejecución y visualización de los algoritmos de optimización.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16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2" y="2518645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¿Cómo distribuir la ayuda de forma más eficiente?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34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41" y="2439132"/>
            <a:ext cx="7499145" cy="1763074"/>
          </a:xfrm>
        </p:spPr>
        <p:txBody>
          <a:bodyPr>
            <a:noAutofit/>
          </a:bodyPr>
          <a:lstStyle/>
          <a:p>
            <a:r>
              <a:rPr lang="es-PE" sz="6600" b="1" dirty="0">
                <a:solidFill>
                  <a:schemeClr val="accent1">
                    <a:lumMod val="75000"/>
                  </a:schemeClr>
                </a:solidFill>
              </a:rPr>
              <a:t>Caso de aplicación</a:t>
            </a:r>
            <a:endParaRPr lang="en-US" sz="6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013FEA-3043-42DE-9DD8-E4D3B1FFADDC}"/>
              </a:ext>
            </a:extLst>
          </p:cNvPr>
          <p:cNvCxnSpPr/>
          <p:nvPr/>
        </p:nvCxnSpPr>
        <p:spPr>
          <a:xfrm>
            <a:off x="424759" y="4040694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861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FA71B3-1185-410D-9847-419C1C77C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44" y="2519389"/>
            <a:ext cx="7688911" cy="262895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C2EC0FFC-37D6-4BC5-B8D1-8EEAAFDA1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Logística humanitaria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944137-94B5-4F76-9CDB-28F629E34A5D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199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6FD98B9-4B8B-42C1-9042-7FE9C8CD5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1981" y="163253"/>
            <a:ext cx="5244353" cy="6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FBFC266D-47A9-470C-AB8B-5ADD1A3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852" y="365126"/>
            <a:ext cx="372949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PE" sz="4000" dirty="0"/>
              <a:t>Red de almacenes (INDECI)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74770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Logística humanitaria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7575BDD-9D06-495F-B206-C8ECE935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50" y="2598031"/>
            <a:ext cx="2800350" cy="2505075"/>
          </a:xfrm>
          <a:prstGeom prst="rect">
            <a:avLst/>
          </a:prstGeom>
        </p:spPr>
      </p:pic>
      <p:pic>
        <p:nvPicPr>
          <p:cNvPr id="9218" name="Picture 2" descr="Resultado de imagen para money symbol">
            <a:extLst>
              <a:ext uri="{FF2B5EF4-FFF2-40B4-BE49-F238E27FC236}">
                <a16:creationId xmlns:a16="http://schemas.microsoft.com/office/drawing/2014/main" id="{C17CE53D-6EF6-4139-A35F-D7A12B221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21" y="2942282"/>
            <a:ext cx="1182453" cy="181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n para greater than symbol">
            <a:extLst>
              <a:ext uri="{FF2B5EF4-FFF2-40B4-BE49-F238E27FC236}">
                <a16:creationId xmlns:a16="http://schemas.microsoft.com/office/drawing/2014/main" id="{B196A1C4-4EB6-423E-9905-2FB7626BA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19" y="3393574"/>
            <a:ext cx="971693" cy="97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114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Conjuntos (entidades)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34A9AF4-596A-480D-9AB6-1FA93BB1C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2117038"/>
            <a:ext cx="6353175" cy="2257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5EB86B-B1AF-454B-8AF9-258007B15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541" y="4688477"/>
            <a:ext cx="1566401" cy="1405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54879-2259-41E6-A3A4-6107B8D9A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154" y="4740962"/>
            <a:ext cx="1866898" cy="1353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3BADB2-384C-411B-BCF0-605D0AB8C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689" y="4899444"/>
            <a:ext cx="1230723" cy="103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84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(1)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612EDF5-2606-446E-BD10-756B7FD61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357"/>
          <a:stretch/>
        </p:blipFill>
        <p:spPr>
          <a:xfrm>
            <a:off x="650750" y="1759185"/>
            <a:ext cx="7732941" cy="994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94BC2-48E8-47E3-97AF-25F1E88CA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94" b="59342"/>
          <a:stretch/>
        </p:blipFill>
        <p:spPr>
          <a:xfrm>
            <a:off x="650750" y="2705935"/>
            <a:ext cx="7732945" cy="539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D5AF3C-0881-40E2-B647-ABA1BEE35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795"/>
          <a:stretch/>
        </p:blipFill>
        <p:spPr>
          <a:xfrm>
            <a:off x="628650" y="3203882"/>
            <a:ext cx="7732942" cy="8203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2E991C-C028-4C2B-9DFD-A0B132EDD0E8}"/>
              </a:ext>
            </a:extLst>
          </p:cNvPr>
          <p:cNvCxnSpPr>
            <a:cxnSpLocks/>
          </p:cNvCxnSpPr>
          <p:nvPr/>
        </p:nvCxnSpPr>
        <p:spPr>
          <a:xfrm>
            <a:off x="1171575" y="5823769"/>
            <a:ext cx="6877050" cy="0"/>
          </a:xfrm>
          <a:prstGeom prst="straightConnector1">
            <a:avLst/>
          </a:prstGeom>
          <a:ln w="165100" cap="rnd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4463672-107B-4B58-9ADB-FA68D87AE48E}"/>
              </a:ext>
            </a:extLst>
          </p:cNvPr>
          <p:cNvSpPr/>
          <p:nvPr/>
        </p:nvSpPr>
        <p:spPr>
          <a:xfrm>
            <a:off x="2000249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020D598-C240-4DD9-B67D-3D792D2899FD}"/>
              </a:ext>
            </a:extLst>
          </p:cNvPr>
          <p:cNvSpPr/>
          <p:nvPr/>
        </p:nvSpPr>
        <p:spPr>
          <a:xfrm>
            <a:off x="5972174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4CF32D-B9E1-4749-BD0F-47F80DF922F9}"/>
              </a:ext>
            </a:extLst>
          </p:cNvPr>
          <p:cNvSpPr/>
          <p:nvPr/>
        </p:nvSpPr>
        <p:spPr>
          <a:xfrm>
            <a:off x="4664864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461337-B5C4-4FF7-B85F-DA060A78F337}"/>
              </a:ext>
            </a:extLst>
          </p:cNvPr>
          <p:cNvSpPr/>
          <p:nvPr/>
        </p:nvSpPr>
        <p:spPr>
          <a:xfrm>
            <a:off x="3357554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7E52E5B-88A6-493B-AF83-0B48C804E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51" y="5034591"/>
            <a:ext cx="706847" cy="634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71C350-3161-4B4F-BF33-AE12516E5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10" y="4411731"/>
            <a:ext cx="746388" cy="6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37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(2)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E876B1E-9A23-4F2C-BF25-E033A94B6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07" b="69305"/>
          <a:stretch/>
        </p:blipFill>
        <p:spPr>
          <a:xfrm>
            <a:off x="753475" y="1802734"/>
            <a:ext cx="7241418" cy="497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AC988F-CA72-43E1-AABC-6163BC1D7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80" b="23246"/>
          <a:stretch/>
        </p:blipFill>
        <p:spPr>
          <a:xfrm>
            <a:off x="753470" y="2237569"/>
            <a:ext cx="7241423" cy="17243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A35C60-7B90-4621-9502-17D47E54D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" t="75894" r="94223" b="18080"/>
          <a:stretch/>
        </p:blipFill>
        <p:spPr>
          <a:xfrm>
            <a:off x="7891452" y="3628546"/>
            <a:ext cx="257175" cy="266700"/>
          </a:xfrm>
          <a:prstGeom prst="rect">
            <a:avLst/>
          </a:prstGeom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CD9B7F14-A106-41FD-B111-BD0D37DFC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594" y="4142730"/>
            <a:ext cx="1868469" cy="235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884D4A-79FE-48FE-A006-D83CB680F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814" y="4722852"/>
            <a:ext cx="1643061" cy="119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51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(3)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88CCC62-DCA3-4A4E-B745-49A12BA4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27" y="1948432"/>
            <a:ext cx="7291346" cy="2259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FC3FAC-59A8-4858-8949-7C28FCA38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14" y="4885157"/>
            <a:ext cx="1230723" cy="1036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39E850-FC23-41E9-9202-0CA63BFE1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939" y="4885157"/>
            <a:ext cx="1643061" cy="1191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77F76-6205-453C-A0F5-D6FE25130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947" y="4784585"/>
            <a:ext cx="1383566" cy="123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47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Variables de decisión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E47F96E-116C-4BB9-9B2A-EDCAB010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29" y="1620762"/>
            <a:ext cx="7436680" cy="25543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483BD-82F7-40A9-893A-82DFDB53704C}"/>
              </a:ext>
            </a:extLst>
          </p:cNvPr>
          <p:cNvCxnSpPr>
            <a:cxnSpLocks/>
          </p:cNvCxnSpPr>
          <p:nvPr/>
        </p:nvCxnSpPr>
        <p:spPr>
          <a:xfrm>
            <a:off x="1166813" y="6138094"/>
            <a:ext cx="6877050" cy="0"/>
          </a:xfrm>
          <a:prstGeom prst="straightConnector1">
            <a:avLst/>
          </a:prstGeom>
          <a:ln w="165100" cap="rnd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22D5148-1191-4FA0-938B-9C4F60428DAB}"/>
              </a:ext>
            </a:extLst>
          </p:cNvPr>
          <p:cNvSpPr/>
          <p:nvPr/>
        </p:nvSpPr>
        <p:spPr>
          <a:xfrm>
            <a:off x="1995487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99626-805F-492B-9371-E0F0720F71CC}"/>
              </a:ext>
            </a:extLst>
          </p:cNvPr>
          <p:cNvSpPr/>
          <p:nvPr/>
        </p:nvSpPr>
        <p:spPr>
          <a:xfrm>
            <a:off x="5967412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A1DD00-6923-4631-9644-2FFB751208A2}"/>
              </a:ext>
            </a:extLst>
          </p:cNvPr>
          <p:cNvSpPr/>
          <p:nvPr/>
        </p:nvSpPr>
        <p:spPr>
          <a:xfrm>
            <a:off x="4660102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DDA0E6-C242-4B79-9A5A-20184D326A29}"/>
              </a:ext>
            </a:extLst>
          </p:cNvPr>
          <p:cNvSpPr/>
          <p:nvPr/>
        </p:nvSpPr>
        <p:spPr>
          <a:xfrm>
            <a:off x="3352792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4654D2-C8D0-4552-9025-86C8FA2A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724" y="4725021"/>
            <a:ext cx="961920" cy="6973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D5E825-EB0E-4ABB-AD43-84352FCE6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307" y="4767113"/>
            <a:ext cx="335584" cy="2826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A71AB9-C388-4AC6-853B-3C8B76EA6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466" y="5035826"/>
            <a:ext cx="335584" cy="2826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DA9259-48E3-4064-9C3E-43050C885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148" y="5035827"/>
            <a:ext cx="335584" cy="2826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4A4612-7E44-4EA5-9ED8-4ECA7E9DB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840" y="4383955"/>
            <a:ext cx="706847" cy="6344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A5CB6F-24F7-4D3A-B8C0-73FF47523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840" y="5021898"/>
            <a:ext cx="706847" cy="6344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D9CCB-A931-4B72-A53D-04B7AEB587E8}"/>
              </a:ext>
            </a:extLst>
          </p:cNvPr>
          <p:cNvCxnSpPr>
            <a:cxnSpLocks/>
          </p:cNvCxnSpPr>
          <p:nvPr/>
        </p:nvCxnSpPr>
        <p:spPr>
          <a:xfrm flipV="1">
            <a:off x="4239342" y="4740971"/>
            <a:ext cx="393853" cy="187970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4755F4-A4FC-4DF5-8E7A-0C888A4C93A2}"/>
              </a:ext>
            </a:extLst>
          </p:cNvPr>
          <p:cNvCxnSpPr>
            <a:cxnSpLocks/>
          </p:cNvCxnSpPr>
          <p:nvPr/>
        </p:nvCxnSpPr>
        <p:spPr>
          <a:xfrm>
            <a:off x="4231373" y="5227224"/>
            <a:ext cx="401822" cy="117451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458F3BA-A2E4-40AE-84A1-305D115419F4}"/>
              </a:ext>
            </a:extLst>
          </p:cNvPr>
          <p:cNvSpPr txBox="1"/>
          <p:nvPr/>
        </p:nvSpPr>
        <p:spPr>
          <a:xfrm>
            <a:off x="2677307" y="434387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parajita" panose="020B0604020202020204" pitchFamily="34" charset="0"/>
                <a:cs typeface="Aparajita" panose="020B0604020202020204" pitchFamily="34" charset="0"/>
              </a:rPr>
              <a:t>?</a:t>
            </a:r>
            <a:endParaRPr lang="en-US" b="1" dirty="0"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569B80-7D6A-4189-9BA5-43A40FF97902}"/>
              </a:ext>
            </a:extLst>
          </p:cNvPr>
          <p:cNvSpPr txBox="1"/>
          <p:nvPr/>
        </p:nvSpPr>
        <p:spPr>
          <a:xfrm>
            <a:off x="4231373" y="433691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parajita" panose="020B0604020202020204" pitchFamily="34" charset="0"/>
                <a:cs typeface="Aparajita" panose="020B0604020202020204" pitchFamily="34" charset="0"/>
              </a:rPr>
              <a:t>?</a:t>
            </a:r>
            <a:endParaRPr lang="en-US" b="1" dirty="0"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745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Función objetivo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1E9A32E-1C85-45C3-A53B-088DC79CB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8" y="2749954"/>
            <a:ext cx="7936664" cy="1370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9E29B5-547E-4642-A7CB-CF56B9A6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361" y="4714974"/>
            <a:ext cx="1532364" cy="13707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AED407-A071-4E91-AB96-9F0967888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0" y="4292403"/>
            <a:ext cx="438150" cy="422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AF4BD6-11D7-4CEE-B9F5-81BFC5C6C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51" y="4868765"/>
            <a:ext cx="1624147" cy="1177506"/>
          </a:xfrm>
          <a:prstGeom prst="rect">
            <a:avLst/>
          </a:prstGeom>
        </p:spPr>
      </p:pic>
      <p:pic>
        <p:nvPicPr>
          <p:cNvPr id="8" name="Picture 2" descr="Resultado de imagen para money symbol">
            <a:extLst>
              <a:ext uri="{FF2B5EF4-FFF2-40B4-BE49-F238E27FC236}">
                <a16:creationId xmlns:a16="http://schemas.microsoft.com/office/drawing/2014/main" id="{07740119-C642-454A-AE97-73B1993EE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158" y="4304540"/>
            <a:ext cx="250867" cy="38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3F3ACF-AB16-4C52-8023-B3694401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774" y="4867275"/>
            <a:ext cx="1223929" cy="1098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EF19A0-AC35-4114-8BC6-BC6C7EDD7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3267" y="4323899"/>
            <a:ext cx="426942" cy="35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96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(1)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06839CF-A742-42FF-884F-C7D459E7B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88" y="1794333"/>
            <a:ext cx="5693285" cy="1233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23181-6873-48FE-9091-B6C9CB7A8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73" y="3022221"/>
            <a:ext cx="6761712" cy="112370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D1A718-F298-40BD-98EF-45CFAF62C06E}"/>
              </a:ext>
            </a:extLst>
          </p:cNvPr>
          <p:cNvCxnSpPr>
            <a:cxnSpLocks/>
          </p:cNvCxnSpPr>
          <p:nvPr/>
        </p:nvCxnSpPr>
        <p:spPr>
          <a:xfrm>
            <a:off x="1290638" y="5907002"/>
            <a:ext cx="6877050" cy="0"/>
          </a:xfrm>
          <a:prstGeom prst="straightConnector1">
            <a:avLst/>
          </a:prstGeom>
          <a:ln w="165100" cap="rnd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FDFBA6A-E881-45ED-98E3-17775D32F032}"/>
              </a:ext>
            </a:extLst>
          </p:cNvPr>
          <p:cNvSpPr/>
          <p:nvPr/>
        </p:nvSpPr>
        <p:spPr>
          <a:xfrm>
            <a:off x="2119312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F9332C-014B-4859-8657-DA39347EAFA9}"/>
              </a:ext>
            </a:extLst>
          </p:cNvPr>
          <p:cNvSpPr/>
          <p:nvPr/>
        </p:nvSpPr>
        <p:spPr>
          <a:xfrm>
            <a:off x="6091237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E5D37B-96F3-474E-A72F-6C3E117A9237}"/>
              </a:ext>
            </a:extLst>
          </p:cNvPr>
          <p:cNvSpPr/>
          <p:nvPr/>
        </p:nvSpPr>
        <p:spPr>
          <a:xfrm>
            <a:off x="4783927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B5BA17-5980-4DD0-98D3-C40DBE7D9F4D}"/>
              </a:ext>
            </a:extLst>
          </p:cNvPr>
          <p:cNvSpPr/>
          <p:nvPr/>
        </p:nvSpPr>
        <p:spPr>
          <a:xfrm>
            <a:off x="3476617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374B32-647B-49D7-865B-EFEBBE16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14" y="5117824"/>
            <a:ext cx="706847" cy="6344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9A9808-2E8D-4390-99D0-7E0748F56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73" y="4494964"/>
            <a:ext cx="746388" cy="6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36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Construcción de una instancia real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6F0FC145-69EA-4E78-9326-78E39DF77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3" y="2011362"/>
            <a:ext cx="345756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E118F-AFFE-4794-AF38-10784B90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25" y="2474942"/>
            <a:ext cx="1076299" cy="780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7581E1-50FA-40FA-88CF-57BBC1211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129" y="4866024"/>
            <a:ext cx="828042" cy="697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F02B0-75B5-4F08-ABB9-35E0EA16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448" y="3564204"/>
            <a:ext cx="962216" cy="863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692A99-D4AE-4024-8D28-73C16D62A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231" y="3516803"/>
            <a:ext cx="1071704" cy="95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57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(2)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8C66E27-9452-4BF0-8424-D9645F834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87" y="2011510"/>
            <a:ext cx="3897094" cy="670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1C33C-8F49-4AC0-AAFB-50395DEB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78914"/>
            <a:ext cx="3394161" cy="687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EFA751-8869-43C0-99C1-B91DDC51F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913" y="2681580"/>
            <a:ext cx="3291400" cy="401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4A8DFC-11E4-4684-9431-714D375AF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87" y="3112010"/>
            <a:ext cx="4429462" cy="698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EBFBEF-0213-4311-967F-7F6D18C1F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065" y="3235757"/>
            <a:ext cx="3369248" cy="386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234ABF-AA8C-4DD0-A90C-AA4643B544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5741" y="4852987"/>
            <a:ext cx="1223929" cy="10985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EDFA17-4FBD-441B-8397-693F307E9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1143" y="4426707"/>
            <a:ext cx="798182" cy="578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7B7684-254E-4F1D-807C-F02538235B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548" y="5112939"/>
            <a:ext cx="798182" cy="5786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E86139-5590-416A-8889-65BD99C1A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0623" y="5760207"/>
            <a:ext cx="798182" cy="5786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9C12EC-F6AE-4D4D-A0DF-D3760AB24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9499" y="4716048"/>
            <a:ext cx="798182" cy="5786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3E5898-3FF4-4A8B-9DFC-B663A5C22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9499" y="5591175"/>
            <a:ext cx="798182" cy="5786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DEA955-462F-4EDC-AD40-7864BD758C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8630" y="4256619"/>
            <a:ext cx="438150" cy="55169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9E981A-7E8F-44CD-996D-56F4BF0530F2}"/>
              </a:ext>
            </a:extLst>
          </p:cNvPr>
          <p:cNvCxnSpPr>
            <a:cxnSpLocks/>
          </p:cNvCxnSpPr>
          <p:nvPr/>
        </p:nvCxnSpPr>
        <p:spPr>
          <a:xfrm>
            <a:off x="3211472" y="4762500"/>
            <a:ext cx="517229" cy="409575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0ECDC5-6371-4646-8F2D-8B8A92ADC89E}"/>
              </a:ext>
            </a:extLst>
          </p:cNvPr>
          <p:cNvCxnSpPr>
            <a:cxnSpLocks/>
          </p:cNvCxnSpPr>
          <p:nvPr/>
        </p:nvCxnSpPr>
        <p:spPr>
          <a:xfrm flipV="1">
            <a:off x="2171356" y="5367169"/>
            <a:ext cx="1500532" cy="35112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7DB2F9-8054-4386-861C-ADAD8D8C3128}"/>
              </a:ext>
            </a:extLst>
          </p:cNvPr>
          <p:cNvCxnSpPr>
            <a:cxnSpLocks/>
          </p:cNvCxnSpPr>
          <p:nvPr/>
        </p:nvCxnSpPr>
        <p:spPr>
          <a:xfrm flipV="1">
            <a:off x="3174916" y="5591175"/>
            <a:ext cx="553785" cy="458374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7C963F-C0A2-4C36-8EB9-AA0F4BED514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5286710" y="5005389"/>
            <a:ext cx="872789" cy="289341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2F87B8-25A9-4EE6-A6ED-2FBD1F24159F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286710" y="5591175"/>
            <a:ext cx="872789" cy="289341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707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(3)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B39E07A-8AE3-4D77-ACC1-440C2CA61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36" y="2058719"/>
            <a:ext cx="4255297" cy="370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B1D13C-C6BF-4ED8-8EBA-7DE4E014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86" y="3652903"/>
            <a:ext cx="2292686" cy="771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CBC5D3-9699-402D-91DE-E6CEFFD50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336" y="2865101"/>
            <a:ext cx="3956445" cy="450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58F9CF-E85A-4155-8047-CF486AEEF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402" y="2764819"/>
            <a:ext cx="2190095" cy="7404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5451B9-5B3C-447B-BB97-ECA19899D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088" y="3751772"/>
            <a:ext cx="3224926" cy="419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12DB40-5E9D-4804-B4E4-B24C57DDC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1953365"/>
            <a:ext cx="3203600" cy="6638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395147-236B-4E98-89A2-29D75E3CA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5197" y="4858608"/>
            <a:ext cx="1643061" cy="11912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5172E9-EC47-4E72-BB1A-709C12F1C1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8199" y="4519472"/>
            <a:ext cx="1704959" cy="15303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088704-4FE2-424B-A2E5-6EA20D26B3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1488" y="5243778"/>
            <a:ext cx="746249" cy="6285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6DB492-DE61-4CE9-A09D-C7D9B7EAF9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4824" y="5243779"/>
            <a:ext cx="746249" cy="628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6F1675-0A2E-401A-9122-5B5A6BAA47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0650" y="4615274"/>
            <a:ext cx="746249" cy="62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45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Próximos pasos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ECCDDCE-3CFB-4C6E-B842-2DA26F36D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906" y="1886633"/>
            <a:ext cx="6654745" cy="45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17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340315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340315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340315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393589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393589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1385306" y="223836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60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4039467" y="219330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D181A-324E-4D47-8DE4-7BCA927E79AD}"/>
              </a:ext>
            </a:extLst>
          </p:cNvPr>
          <p:cNvSpPr txBox="1"/>
          <p:nvPr/>
        </p:nvSpPr>
        <p:spPr>
          <a:xfrm>
            <a:off x="6856238" y="474699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1043791" y="5212054"/>
            <a:ext cx="42091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Horizonte de </a:t>
            </a:r>
            <a:r>
              <a:rPr lang="en-US" sz="2800" dirty="0" err="1"/>
              <a:t>tiempo</a:t>
            </a:r>
            <a:r>
              <a:rPr lang="en-US" sz="2800" dirty="0"/>
              <a:t>: 3 </a:t>
            </a:r>
            <a:r>
              <a:rPr lang="en-US" sz="2800" dirty="0" err="1"/>
              <a:t>días</a:t>
            </a:r>
            <a:endParaRPr lang="en-US" sz="2800" dirty="0"/>
          </a:p>
          <a:p>
            <a:r>
              <a:rPr lang="en-US" sz="2800" dirty="0" err="1"/>
              <a:t>Veh</a:t>
            </a:r>
            <a:r>
              <a:rPr lang="es-PE" sz="2800" dirty="0" err="1"/>
              <a:t>ículos</a:t>
            </a:r>
            <a:r>
              <a:rPr lang="es-PE" sz="2800" dirty="0"/>
              <a:t> disponibles</a:t>
            </a:r>
            <a:r>
              <a:rPr lang="en-US" sz="2800" dirty="0"/>
              <a:t>: 8</a:t>
            </a:r>
          </a:p>
        </p:txBody>
      </p:sp>
    </p:spTree>
    <p:extLst>
      <p:ext uri="{BB962C8B-B14F-4D97-AF65-F5344CB8AC3E}">
        <p14:creationId xmlns:p14="http://schemas.microsoft.com/office/powerpoint/2010/main" val="3460809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6EDE3F-C74E-48F5-B34D-A107D1ECE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5940"/>
              </p:ext>
            </p:extLst>
          </p:nvPr>
        </p:nvGraphicFramePr>
        <p:xfrm>
          <a:off x="1089329" y="307672"/>
          <a:ext cx="717207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572">
                  <a:extLst>
                    <a:ext uri="{9D8B030D-6E8A-4147-A177-3AD203B41FA5}">
                      <a16:colId xmlns:a16="http://schemas.microsoft.com/office/drawing/2014/main" val="366482538"/>
                    </a:ext>
                  </a:extLst>
                </a:gridCol>
                <a:gridCol w="1089329">
                  <a:extLst>
                    <a:ext uri="{9D8B030D-6E8A-4147-A177-3AD203B41FA5}">
                      <a16:colId xmlns:a16="http://schemas.microsoft.com/office/drawing/2014/main" val="3931375500"/>
                    </a:ext>
                  </a:extLst>
                </a:gridCol>
                <a:gridCol w="1240403">
                  <a:extLst>
                    <a:ext uri="{9D8B030D-6E8A-4147-A177-3AD203B41FA5}">
                      <a16:colId xmlns:a16="http://schemas.microsoft.com/office/drawing/2014/main" val="2596396965"/>
                    </a:ext>
                  </a:extLst>
                </a:gridCol>
                <a:gridCol w="818984">
                  <a:extLst>
                    <a:ext uri="{9D8B030D-6E8A-4147-A177-3AD203B41FA5}">
                      <a16:colId xmlns:a16="http://schemas.microsoft.com/office/drawing/2014/main" val="1923462303"/>
                    </a:ext>
                  </a:extLst>
                </a:gridCol>
                <a:gridCol w="1049573">
                  <a:extLst>
                    <a:ext uri="{9D8B030D-6E8A-4147-A177-3AD203B41FA5}">
                      <a16:colId xmlns:a16="http://schemas.microsoft.com/office/drawing/2014/main" val="444516032"/>
                    </a:ext>
                  </a:extLst>
                </a:gridCol>
                <a:gridCol w="1924215">
                  <a:extLst>
                    <a:ext uri="{9D8B030D-6E8A-4147-A177-3AD203B41FA5}">
                      <a16:colId xmlns:a16="http://schemas.microsoft.com/office/drawing/2014/main" val="3275168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VEH</a:t>
                      </a:r>
                      <a:r>
                        <a:rPr lang="es-PE" dirty="0"/>
                        <a:t>ÍCULO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TIEMPO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TRANSPORTAR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660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50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47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31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00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98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35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8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47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2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7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45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03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65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20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06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317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68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2530294" y="361126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60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1460578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4039467" y="3003067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3321542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2530294" y="361126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3330004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40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2893404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3: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40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1880773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93C34E-11C5-4472-908E-759EE0547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55" y="342900"/>
            <a:ext cx="4389689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40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3: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BF9754-B75A-4CAB-B477-69C6296E8E43}"/>
              </a:ext>
            </a:extLst>
          </p:cNvPr>
          <p:cNvSpPr txBox="1"/>
          <p:nvPr/>
        </p:nvSpPr>
        <p:spPr>
          <a:xfrm>
            <a:off x="6856237" y="538443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21089673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41" y="2439132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Aplicación y resultados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013FEA-3043-42DE-9DD8-E4D3B1FFADDC}"/>
              </a:ext>
            </a:extLst>
          </p:cNvPr>
          <p:cNvCxnSpPr/>
          <p:nvPr/>
        </p:nvCxnSpPr>
        <p:spPr>
          <a:xfrm>
            <a:off x="424759" y="4040694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7396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0E2E7-22AE-491D-BB2C-22FDDA1D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/>
              <a:t>Extracción y procesamiento de datos</a:t>
            </a:r>
            <a:endParaRPr lang="en-US" sz="4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71A339-E875-489F-87F7-4A672FF90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121" y="1690689"/>
            <a:ext cx="6654745" cy="456224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20BB8E-5FCE-4289-A560-46A231C1BBAE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0581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0E2E7-22AE-491D-BB2C-22FDDA1D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/>
              <a:t>Extracción y procesamiento de datos</a:t>
            </a:r>
            <a:endParaRPr lang="en-US" sz="4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20BB8E-5FCE-4289-A560-46A231C1BBAE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C1D179-EFE5-49D5-8682-97DCA3C69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175" y="1825625"/>
            <a:ext cx="6811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14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0702"/>
            <a:ext cx="7886700" cy="4351338"/>
          </a:xfrm>
        </p:spPr>
        <p:txBody>
          <a:bodyPr>
            <a:normAutofit/>
          </a:bodyPr>
          <a:lstStyle/>
          <a:p>
            <a:r>
              <a:rPr lang="es-ES" dirty="0"/>
              <a:t>17 almacenes</a:t>
            </a:r>
          </a:p>
          <a:p>
            <a:r>
              <a:rPr lang="es-ES" dirty="0"/>
              <a:t>53 tambos</a:t>
            </a:r>
          </a:p>
          <a:p>
            <a:r>
              <a:rPr lang="es-ES" dirty="0"/>
              <a:t>107 aristas</a:t>
            </a:r>
          </a:p>
          <a:p>
            <a:r>
              <a:rPr lang="es-ES" dirty="0"/>
              <a:t>4 ítems (kit de alimentos, kit de abrigo, kit </a:t>
            </a:r>
            <a:r>
              <a:rPr lang="es-ES" dirty="0" err="1"/>
              <a:t>agrorural</a:t>
            </a:r>
            <a:r>
              <a:rPr lang="es-ES" dirty="0"/>
              <a:t>, kit vivienda)</a:t>
            </a:r>
          </a:p>
          <a:p>
            <a:r>
              <a:rPr lang="es-ES" dirty="0"/>
              <a:t>3 tipos de vehículos</a:t>
            </a:r>
          </a:p>
          <a:p>
            <a:r>
              <a:rPr lang="es-ES" dirty="0"/>
              <a:t>Horizonte de 20 días</a:t>
            </a:r>
          </a:p>
          <a:p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Ejecución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63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2368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s-ES" dirty="0"/>
              <a:t>Lenguaje de modelado: AMPL</a:t>
            </a:r>
          </a:p>
          <a:p>
            <a:r>
              <a:rPr lang="es-ES" dirty="0" err="1"/>
              <a:t>Solver</a:t>
            </a:r>
            <a:r>
              <a:rPr lang="es-ES" dirty="0"/>
              <a:t>: GNU Linear </a:t>
            </a:r>
            <a:r>
              <a:rPr lang="es-ES" dirty="0" err="1"/>
              <a:t>Programming</a:t>
            </a:r>
            <a:r>
              <a:rPr lang="es-ES" dirty="0"/>
              <a:t> Kit (GLPK)</a:t>
            </a:r>
          </a:p>
          <a:p>
            <a:r>
              <a:rPr lang="es-PE" dirty="0"/>
              <a:t>Procesador: Intel® Core™ i7-4510U CPU @2.00GHz 2.60GHz</a:t>
            </a:r>
          </a:p>
          <a:p>
            <a:r>
              <a:rPr lang="es-PE" dirty="0"/>
              <a:t>RAM: 8.00 GB</a:t>
            </a:r>
          </a:p>
          <a:p>
            <a:r>
              <a:rPr lang="es-PE" dirty="0"/>
              <a:t>45,465 variables</a:t>
            </a:r>
          </a:p>
          <a:p>
            <a:r>
              <a:rPr lang="es-PE" dirty="0"/>
              <a:t>25,666 restricciones</a:t>
            </a:r>
          </a:p>
          <a:p>
            <a:r>
              <a:rPr lang="es-PE" dirty="0"/>
              <a:t>Tiempo de ejecución: 109.9 segundos</a:t>
            </a:r>
          </a:p>
          <a:p>
            <a:r>
              <a:rPr lang="es-PE" dirty="0"/>
              <a:t>Memoria usada: 88.7 MB</a:t>
            </a:r>
          </a:p>
          <a:p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Ejecución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9015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8D6453-04BC-460E-AB15-E1D6FE0434CA}"/>
              </a:ext>
            </a:extLst>
          </p:cNvPr>
          <p:cNvSpPr txBox="1"/>
          <p:nvPr/>
        </p:nvSpPr>
        <p:spPr>
          <a:xfrm>
            <a:off x="385931" y="6044052"/>
            <a:ext cx="875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Reducci</a:t>
            </a:r>
            <a:r>
              <a:rPr lang="es-PE" dirty="0" err="1"/>
              <a:t>ón</a:t>
            </a:r>
            <a:r>
              <a:rPr lang="es-PE" dirty="0"/>
              <a:t> de la demanda insatisfecha a lo largo de los días asignados para la distribución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D6F4B-702B-4202-9ABB-518D99F54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13"/>
          <a:stretch/>
        </p:blipFill>
        <p:spPr>
          <a:xfrm>
            <a:off x="1061889" y="1723383"/>
            <a:ext cx="7020221" cy="398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250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8D6453-04BC-460E-AB15-E1D6FE0434CA}"/>
              </a:ext>
            </a:extLst>
          </p:cNvPr>
          <p:cNvSpPr txBox="1"/>
          <p:nvPr/>
        </p:nvSpPr>
        <p:spPr>
          <a:xfrm>
            <a:off x="1179409" y="6239977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Distribuci</a:t>
            </a:r>
            <a:r>
              <a:rPr lang="es-PE" dirty="0" err="1"/>
              <a:t>ón</a:t>
            </a:r>
            <a:r>
              <a:rPr lang="es-PE" dirty="0"/>
              <a:t> de días necesarios para entregar toda la cantidad de kits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C06399-B294-4E5F-AB61-372AEA8EE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996" y="1716832"/>
            <a:ext cx="3417406" cy="2296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A51D38-22AE-491A-80F4-0BB4AE36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88" y="1711910"/>
            <a:ext cx="3396692" cy="2309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71F31-3281-4953-8208-27544C834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96" y="4021460"/>
            <a:ext cx="3211743" cy="2145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4870AC-5F87-423A-B89D-5211E0F65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020" y="4013368"/>
            <a:ext cx="3142250" cy="21511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9577F3-A8E8-4262-B2D9-C478DA35B414}"/>
              </a:ext>
            </a:extLst>
          </p:cNvPr>
          <p:cNvSpPr txBox="1"/>
          <p:nvPr/>
        </p:nvSpPr>
        <p:spPr>
          <a:xfrm>
            <a:off x="2206721" y="1886291"/>
            <a:ext cx="20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ALIMENTOS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615BB7-7294-4969-A829-40AE2EB66CD3}"/>
              </a:ext>
            </a:extLst>
          </p:cNvPr>
          <p:cNvSpPr txBox="1"/>
          <p:nvPr/>
        </p:nvSpPr>
        <p:spPr>
          <a:xfrm>
            <a:off x="6274478" y="1870263"/>
            <a:ext cx="172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ABRIGO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689CA8-2AF8-4390-AD77-5693D2A7992B}"/>
              </a:ext>
            </a:extLst>
          </p:cNvPr>
          <p:cNvSpPr txBox="1"/>
          <p:nvPr/>
        </p:nvSpPr>
        <p:spPr>
          <a:xfrm>
            <a:off x="2206721" y="4182828"/>
            <a:ext cx="208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AGRORURALES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97A871-F8F0-41FF-BA85-6238605BE362}"/>
              </a:ext>
            </a:extLst>
          </p:cNvPr>
          <p:cNvSpPr txBox="1"/>
          <p:nvPr/>
        </p:nvSpPr>
        <p:spPr>
          <a:xfrm>
            <a:off x="6098725" y="4182828"/>
            <a:ext cx="1896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VIVIENDA</a:t>
            </a:r>
          </a:p>
        </p:txBody>
      </p:sp>
    </p:spTree>
    <p:extLst>
      <p:ext uri="{BB962C8B-B14F-4D97-AF65-F5344CB8AC3E}">
        <p14:creationId xmlns:p14="http://schemas.microsoft.com/office/powerpoint/2010/main" val="28369113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2368"/>
            <a:ext cx="7886700" cy="4351338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Es</a:t>
            </a:r>
            <a:r>
              <a:rPr lang="en-US" dirty="0"/>
              <a:t> viable la </a:t>
            </a:r>
            <a:r>
              <a:rPr lang="es-PE" dirty="0"/>
              <a:t>utilización de modelos de programación lineal para la toma de decisiones orientada a la distribución de ayuda humanitaria</a:t>
            </a:r>
          </a:p>
          <a:p>
            <a:pPr algn="just"/>
            <a:r>
              <a:rPr lang="es-PE" dirty="0"/>
              <a:t>El modelo presentado permite además realizar ajustes al peso de cada objetivo para establecer prioridades diferentes</a:t>
            </a:r>
          </a:p>
          <a:p>
            <a:pPr algn="just"/>
            <a:r>
              <a:rPr lang="es-PE" dirty="0"/>
              <a:t>Asimismo, permite representar escenarios tanto del comienzo como la mitad de la intervención</a:t>
            </a:r>
          </a:p>
          <a:p>
            <a:pPr algn="just"/>
            <a:r>
              <a:rPr lang="es-PE" dirty="0"/>
              <a:t>El modelo es extensible y adaptable a otros casos de distribución de ayuda humanitaria</a:t>
            </a:r>
          </a:p>
          <a:p>
            <a:pPr algn="just"/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Conclusiones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21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1D8BFE-1766-4EB6-8E6C-5FA18F807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/>
          <a:stretch/>
        </p:blipFill>
        <p:spPr>
          <a:xfrm>
            <a:off x="2138362" y="292894"/>
            <a:ext cx="4879301" cy="627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17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F26DC6-0BEA-4CF7-92EC-D452AF9A8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49" y="251349"/>
            <a:ext cx="2176886" cy="3106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01A050-8A4B-48A9-B078-C23924FAD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659" y="358546"/>
            <a:ext cx="1941841" cy="2999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EE5783-334D-4265-BCFA-25354A3E2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22" y="3605206"/>
            <a:ext cx="2495753" cy="3081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9A98D-F0A7-4D54-B231-5E432A03B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659" y="3667014"/>
            <a:ext cx="2041976" cy="29575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030651-1917-41D4-B0B6-CB272809D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11" y="1384695"/>
            <a:ext cx="2865428" cy="419367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3A69F16D-2CF8-45A7-836C-2487147F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551" y="346975"/>
            <a:ext cx="3217091" cy="723721"/>
          </a:xfrm>
        </p:spPr>
        <p:txBody>
          <a:bodyPr>
            <a:noAutofit/>
          </a:bodyPr>
          <a:lstStyle/>
          <a:p>
            <a:pPr algn="ctr"/>
            <a:r>
              <a:rPr lang="es-PE" sz="2400" dirty="0"/>
              <a:t>Priorización de zonas de intervención</a:t>
            </a:r>
            <a:endParaRPr lang="en-US" sz="2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384875-0F73-4F0A-95A4-51753CC80F3D}"/>
              </a:ext>
            </a:extLst>
          </p:cNvPr>
          <p:cNvCxnSpPr>
            <a:cxnSpLocks/>
          </p:cNvCxnSpPr>
          <p:nvPr/>
        </p:nvCxnSpPr>
        <p:spPr>
          <a:xfrm>
            <a:off x="2784316" y="1070696"/>
            <a:ext cx="3333509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34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6C43C8-7422-4280-AC36-B0ADF7E8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68" y="588169"/>
            <a:ext cx="5174695" cy="578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13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57568-4440-4BCF-BB5A-0E0A4CC5F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28" y="1810531"/>
            <a:ext cx="4552950" cy="1838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2A8A0F-8D8F-4C97-A220-E24C86B9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867" y="1924883"/>
            <a:ext cx="3967217" cy="1681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642F99-FBC7-4782-AC32-67E8827AF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43" y="4006770"/>
            <a:ext cx="3921980" cy="2029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701EB7-3EEA-456B-9811-F126B5D4C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800" y="4324147"/>
            <a:ext cx="4509447" cy="1394674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A6046E1C-6A8D-4C96-B5E3-CB19AA083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31" y="545994"/>
            <a:ext cx="4692930" cy="723720"/>
          </a:xfrm>
        </p:spPr>
        <p:txBody>
          <a:bodyPr>
            <a:normAutofit fontScale="90000"/>
          </a:bodyPr>
          <a:lstStyle/>
          <a:p>
            <a:r>
              <a:rPr lang="es-PE" sz="3200" dirty="0"/>
              <a:t>Bienes de ayuda humanitaria</a:t>
            </a:r>
            <a:endParaRPr lang="en-US" sz="32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678141-B345-43F0-B8E1-59FE41705A48}"/>
              </a:ext>
            </a:extLst>
          </p:cNvPr>
          <p:cNvCxnSpPr>
            <a:cxnSpLocks/>
          </p:cNvCxnSpPr>
          <p:nvPr/>
        </p:nvCxnSpPr>
        <p:spPr>
          <a:xfrm>
            <a:off x="357143" y="1348351"/>
            <a:ext cx="837016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47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1072</TotalTime>
  <Words>962</Words>
  <Application>Microsoft Office PowerPoint</Application>
  <PresentationFormat>On-screen Show (4:3)</PresentationFormat>
  <Paragraphs>291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Aparajita</vt:lpstr>
      <vt:lpstr>Arial</vt:lpstr>
      <vt:lpstr>Calibri</vt:lpstr>
      <vt:lpstr>Calibri Light</vt:lpstr>
      <vt:lpstr>Office Theme</vt:lpstr>
      <vt:lpstr>Algoritmo Genético Multiobjetivo para la Optimización de la Distribución de Ayuda Humanitaria en Caso de Desastres Naturales</vt:lpstr>
      <vt:lpstr>Agenda</vt:lpstr>
      <vt:lpstr>Caso de aplicación</vt:lpstr>
      <vt:lpstr>Construcción de una instancia real</vt:lpstr>
      <vt:lpstr>PowerPoint Presentation</vt:lpstr>
      <vt:lpstr>PowerPoint Presentation</vt:lpstr>
      <vt:lpstr>Priorización de zonas de intervención</vt:lpstr>
      <vt:lpstr>PowerPoint Presentation</vt:lpstr>
      <vt:lpstr>Bienes de ayuda humanitaria</vt:lpstr>
      <vt:lpstr>Anexos</vt:lpstr>
      <vt:lpstr>Proceso KDD</vt:lpstr>
      <vt:lpstr>PowerPoint Presentation</vt:lpstr>
      <vt:lpstr>PowerPoint Presentation</vt:lpstr>
      <vt:lpstr>Integración</vt:lpstr>
      <vt:lpstr>Visualización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Referencias</vt:lpstr>
      <vt:lpstr>Objetivos Específicos</vt:lpstr>
      <vt:lpstr>¿Cómo distribuir la ayuda de forma más eficiente?</vt:lpstr>
      <vt:lpstr>Logística humanitaria</vt:lpstr>
      <vt:lpstr>Red de almacenes (INDECI)</vt:lpstr>
      <vt:lpstr>Logística humanitaria</vt:lpstr>
      <vt:lpstr>Conjuntos (entidades)</vt:lpstr>
      <vt:lpstr>Parámetros (1)</vt:lpstr>
      <vt:lpstr>Parámetros (2)</vt:lpstr>
      <vt:lpstr>Parámetros (3)</vt:lpstr>
      <vt:lpstr>Variables de decisión</vt:lpstr>
      <vt:lpstr>Función objetivo</vt:lpstr>
      <vt:lpstr>Restricciones (1)</vt:lpstr>
      <vt:lpstr>Restricciones (2)</vt:lpstr>
      <vt:lpstr>Restricciones (3)</vt:lpstr>
      <vt:lpstr>Próximos pasos</vt:lpstr>
      <vt:lpstr>Ejemplo</vt:lpstr>
      <vt:lpstr>PowerPoint Presentation</vt:lpstr>
      <vt:lpstr>Ejemplo</vt:lpstr>
      <vt:lpstr>Ejemplo</vt:lpstr>
      <vt:lpstr>Ejemplo</vt:lpstr>
      <vt:lpstr>Ejemplo</vt:lpstr>
      <vt:lpstr>Ejemplo</vt:lpstr>
      <vt:lpstr>Ejemplo</vt:lpstr>
      <vt:lpstr>Aplicación y resultados</vt:lpstr>
      <vt:lpstr>Extracción y procesamiento de datos</vt:lpstr>
      <vt:lpstr>Extracción y procesamiento de datos</vt:lpstr>
      <vt:lpstr>Ejecución</vt:lpstr>
      <vt:lpstr>Ejecución</vt:lpstr>
      <vt:lpstr>Resultados</vt:lpstr>
      <vt:lpstr>Resultados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Robert Aduviri</dc:creator>
  <cp:lastModifiedBy>Robert Aduviri</cp:lastModifiedBy>
  <cp:revision>103</cp:revision>
  <dcterms:created xsi:type="dcterms:W3CDTF">2017-07-06T05:23:08Z</dcterms:created>
  <dcterms:modified xsi:type="dcterms:W3CDTF">2018-04-03T02:22:50Z</dcterms:modified>
</cp:coreProperties>
</file>